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71" r:id="rId3"/>
    <p:sldId id="259" r:id="rId4"/>
    <p:sldId id="261" r:id="rId5"/>
    <p:sldId id="262" r:id="rId6"/>
    <p:sldId id="263" r:id="rId7"/>
    <p:sldId id="264" r:id="rId8"/>
    <p:sldId id="266" r:id="rId9"/>
    <p:sldId id="272" r:id="rId10"/>
    <p:sldId id="277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622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75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overskrif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B6D8C6-2B99-42D2-8622-C8161C8E276C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/>
              <a:t>Klikk for å redigere tekststiler i malen</a:t>
            </a:r>
            <a:endParaRPr lang="en-US"/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Litt om min bakgrunn. Jeg er opprinnelig fra Tyrkia og fikk min bachelorgrad der. Etterpå flyttet jeg til Sveits for videreutdanning, jobbet i Tyskland for en kort tid og endelig ankommet til Trondheim for min doktor grad </a:t>
            </a:r>
          </a:p>
          <a:p>
            <a:endParaRPr lang="nb-NO" dirty="0"/>
          </a:p>
          <a:p>
            <a:r>
              <a:rPr lang="nb-NO" dirty="0"/>
              <a:t>Jeg forteller dere det fordi Norsk er mitt fjerde språk. Så om jeg begynner å høre ut som jeg snakker tull er det mest sannsynlig på grunn av språkbarriere. Bare stop meg om dere har spørsmål og jeg skal prøve å forklare meg på engelsk.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Så hva gjør en samfunnsanalytiker?</a:t>
            </a:r>
          </a:p>
          <a:p>
            <a:endParaRPr lang="nb-NO" dirty="0"/>
          </a:p>
          <a:p>
            <a:r>
              <a:rPr lang="nb-NO" dirty="0"/>
              <a:t>Stillingsutlysningen beskriver det som en ny stilling med hensikt til å øke kvaliteten i beslutningsunderlaget.</a:t>
            </a:r>
          </a:p>
          <a:p>
            <a:endParaRPr lang="nb-NO" dirty="0"/>
          </a:p>
          <a:p>
            <a:r>
              <a:rPr lang="nb-NO" dirty="0"/>
              <a:t>Det betyr at jeg jobber</a:t>
            </a:r>
          </a:p>
          <a:p>
            <a:endParaRPr lang="nb-NO" dirty="0"/>
          </a:p>
          <a:p>
            <a:r>
              <a:rPr lang="nb-NO" dirty="0"/>
              <a:t>Disse er eksempel problemstillinger jeg er ofte opptatt med.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praksis jobber jeg å bidra til arbeidet av faggruppene i Kommuneplanen med kunnskapsgrunnlag.</a:t>
            </a:r>
          </a:p>
          <a:p>
            <a:endParaRPr lang="nb-NO" dirty="0"/>
          </a:p>
          <a:p>
            <a:r>
              <a:rPr lang="nb-NO" dirty="0"/>
              <a:t>Her er noen av prosjektene jeg jobber med i dag. </a:t>
            </a:r>
          </a:p>
          <a:p>
            <a:endParaRPr lang="nb-NO" dirty="0"/>
          </a:p>
          <a:p>
            <a:r>
              <a:rPr lang="nb-NO" dirty="0"/>
              <a:t>Men i tillegg til min støtterolle jobber jeg også med utvikling av Kommunens egen ressursene for analyse og kunnskapsgrunnlag.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Hensikten av studium er å kartlegge boligmassen i Karmøy og innbyggernes preferanser om hvordan å bo og leve.</a:t>
            </a:r>
          </a:p>
          <a:p>
            <a:endParaRPr lang="nb-NO" dirty="0"/>
          </a:p>
          <a:p>
            <a:r>
              <a:rPr lang="nb-NO" dirty="0"/>
              <a:t>Til denne hensikten består analysen av fem parter, og de første tre er ferdig i dag.</a:t>
            </a:r>
          </a:p>
          <a:p>
            <a:endParaRPr lang="nb-NO" dirty="0"/>
          </a:p>
          <a:p>
            <a:r>
              <a:rPr lang="nb-NO" dirty="0"/>
              <a:t>Analysen tar for seg </a:t>
            </a:r>
            <a:r>
              <a:rPr lang="nb-NO" dirty="0" err="1"/>
              <a:t>admin</a:t>
            </a:r>
            <a:r>
              <a:rPr lang="nb-NO" dirty="0"/>
              <a:t> soner som analyse nivå, så resultatene som skal presenteres skal bli enten på </a:t>
            </a:r>
            <a:r>
              <a:rPr lang="nb-NO" dirty="0" err="1"/>
              <a:t>admin</a:t>
            </a:r>
            <a:r>
              <a:rPr lang="nb-NO" dirty="0"/>
              <a:t> sone nivå eller kommune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7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Når det gjelder til befolkning i Karmøy, har </a:t>
            </a:r>
            <a:r>
              <a:rPr lang="nb-NO" dirty="0" err="1"/>
              <a:t>admin</a:t>
            </a:r>
            <a:r>
              <a:rPr lang="nb-NO" dirty="0"/>
              <a:t> sone 3 og 5 opplevd den største positive befolkningsutviklingen mens sone 1 og 4 hadde negativ utvikling i noen perioder. </a:t>
            </a:r>
          </a:p>
          <a:p>
            <a:endParaRPr lang="nb-NO" dirty="0"/>
          </a:p>
          <a:p>
            <a:r>
              <a:rPr lang="nb-NO" dirty="0"/>
              <a:t>Når vi tar en kikk på framskriving alternativer for hele kommune, er en ting åpenbart. Vi skal oppleve en stor eldrebølge etter 2030 mens det skal bli nedgang i yrkesaktiv og yngre grupper.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1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stor del av disse boligene i Karmøy viser to karakteristiskere.</a:t>
            </a:r>
          </a:p>
          <a:p>
            <a:endParaRPr lang="nb-NO" dirty="0"/>
          </a:p>
          <a:p>
            <a:r>
              <a:rPr lang="nb-NO" dirty="0"/>
              <a:t>Den første er de som relativ stor og gammel og den andre er nylig bygget men har mindre bruksareal. </a:t>
            </a:r>
          </a:p>
          <a:p>
            <a:endParaRPr lang="nb-NO" dirty="0"/>
          </a:p>
          <a:p>
            <a:r>
              <a:rPr lang="nb-NO" dirty="0"/>
              <a:t>Vi ser også at tilbud av eneboliger og store frittliggende boligbygger har økt mest i 2023. Igangsettingstillatelser også viser at denne trenden fortsette i de kommende årene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441A4DA-DCF5-4ABF-9D69-7E96548FB3FF}" type="datetime1">
              <a:rPr lang="nb-NO" smtClean="0"/>
              <a:t>22.08.2024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2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b-NO"/>
              <a:t>Klikk for å redigere undertittelstil i malen</a:t>
            </a:r>
            <a:endParaRPr lang="en-US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86FA8-AEEF-42C1-B55E-8229398A54EE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49162-EBA1-4FF7-8164-7491D19BEB71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3BF633-B642-49E9-9467-E1BAD77D5CF9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99FE8D-F23E-4315-9473-C90F441FE926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0DE5E-A60E-49F7-B3D6-24F826BE3B2F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22CD3-BCD4-4D11-AFEE-32C56B651C7F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515BF-C9AE-417F-B39D-2D27D088BCD1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6A378-C95B-477E-AEE3-1B4021C254C8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9961-A932-482B-B607-10970679991C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92A8DAA-5938-410F-B199-A48C0E65C6DC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lassholder for bild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0B21B89-2B1F-4920-9AEC-502C04123333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b-no"/>
              <a:t>Klikk for å redigere tittelstil i malen</a:t>
            </a:r>
            <a:endParaRPr lang="en-US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05229D80-780C-459A-B318-BB09C5E817BE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ktangel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Autofit/>
          </a:bodyPr>
          <a:lstStyle/>
          <a:p>
            <a:pPr rtl="0"/>
            <a:r>
              <a:rPr lang="nb-NO" sz="5400" dirty="0"/>
              <a:t>Analysegruppe &amp; Samfunnsanalyse</a:t>
            </a:r>
            <a:endParaRPr lang="nb-no" sz="54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nb-n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Sina </a:t>
            </a:r>
            <a:r>
              <a:rPr lang="nb-n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Ö</a:t>
            </a:r>
            <a:r>
              <a:rPr lang="nb-n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zdemir, </a:t>
            </a:r>
            <a:r>
              <a:rPr lang="nb-no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Ph.D.</a:t>
            </a:r>
            <a:endParaRPr lang="nb-n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Bilde 4" descr="Et bilde med bygning, sitter, benk, side&#10;&#10;Beskrivelse generert automatisk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8-A06C-9731-C028-F87F2CCE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Ønskende boligtype og område</a:t>
            </a:r>
          </a:p>
        </p:txBody>
      </p:sp>
      <p:pic>
        <p:nvPicPr>
          <p:cNvPr id="9" name="Content Placeholder 8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BC230038-AE1E-3F56-BEBE-1546BA8DE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7" y="2480442"/>
            <a:ext cx="5819628" cy="3546335"/>
          </a:xfrm>
        </p:spPr>
      </p:pic>
      <p:pic>
        <p:nvPicPr>
          <p:cNvPr id="11" name="Content Placeholder 10" descr="A graph with a bar and a red bar&#10;&#10;Description automatically generated with medium confidence">
            <a:extLst>
              <a:ext uri="{FF2B5EF4-FFF2-40B4-BE49-F238E27FC236}">
                <a16:creationId xmlns:a16="http://schemas.microsoft.com/office/drawing/2014/main" id="{71A28469-C3D0-E02F-DCA3-F3E94D82C9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3" y="2322653"/>
            <a:ext cx="5533265" cy="394725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905D6-9CE8-FA3A-57D0-A952C649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515BF-C9AE-417F-B39D-2D27D088BCD1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79B9D-07FC-F765-FBA7-BC230E3B1D1E}"/>
              </a:ext>
            </a:extLst>
          </p:cNvPr>
          <p:cNvSpPr txBox="1"/>
          <p:nvPr/>
        </p:nvSpPr>
        <p:spPr>
          <a:xfrm>
            <a:off x="776434" y="2341942"/>
            <a:ext cx="442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Ønskende bolig type</a:t>
            </a:r>
          </a:p>
        </p:txBody>
      </p:sp>
    </p:spTree>
    <p:extLst>
      <p:ext uri="{BB962C8B-B14F-4D97-AF65-F5344CB8AC3E}">
        <p14:creationId xmlns:p14="http://schemas.microsoft.com/office/powerpoint/2010/main" val="66719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1924-123F-EC72-A676-F5A874CA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92" y="540928"/>
            <a:ext cx="3517567" cy="2093975"/>
          </a:xfrm>
        </p:spPr>
        <p:txBody>
          <a:bodyPr anchor="t"/>
          <a:lstStyle/>
          <a:p>
            <a:r>
              <a:rPr lang="nb-NO" dirty="0"/>
              <a:t>Egenskaper av ønskende bo område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16DD5-6614-1290-E666-45FB0BA8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515BF-C9AE-417F-B39D-2D27D088BCD1}" type="datetime1">
              <a:rPr lang="nb-NO" smtClean="0"/>
              <a:t>22.08.2024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E35735-B01A-9CAF-6808-F86C07B8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32" y="31177"/>
            <a:ext cx="61880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2757D1-5C74-1FEA-70A3-118870B9D89C}"/>
              </a:ext>
            </a:extLst>
          </p:cNvPr>
          <p:cNvSpPr/>
          <p:nvPr/>
        </p:nvSpPr>
        <p:spPr>
          <a:xfrm>
            <a:off x="10047890" y="31177"/>
            <a:ext cx="1114096" cy="494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AF5E12-2174-209B-8F30-684BCF3574B2}"/>
              </a:ext>
            </a:extLst>
          </p:cNvPr>
          <p:cNvSpPr/>
          <p:nvPr/>
        </p:nvSpPr>
        <p:spPr>
          <a:xfrm>
            <a:off x="8145517" y="2012377"/>
            <a:ext cx="1114096" cy="494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B6AC2C-321A-7CAD-FA16-A85FD5EBE508}"/>
              </a:ext>
            </a:extLst>
          </p:cNvPr>
          <p:cNvSpPr/>
          <p:nvPr/>
        </p:nvSpPr>
        <p:spPr>
          <a:xfrm>
            <a:off x="6290442" y="4040874"/>
            <a:ext cx="1114096" cy="494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5EDEF-B1D4-3F23-EAE2-31B331847F99}"/>
              </a:ext>
            </a:extLst>
          </p:cNvPr>
          <p:cNvSpPr/>
          <p:nvPr/>
        </p:nvSpPr>
        <p:spPr>
          <a:xfrm>
            <a:off x="8145517" y="4040874"/>
            <a:ext cx="1114096" cy="494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D07CF4-169B-F94E-54A6-6BA26F27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nb-NO" dirty="0"/>
              <a:t>De stor 4 av bo område egenskapene:</a:t>
            </a:r>
          </a:p>
          <a:p>
            <a:pPr marL="342900" indent="-342900">
              <a:buAutoNum type="arabicParenR"/>
            </a:pPr>
            <a:r>
              <a:rPr lang="nb-NO" dirty="0"/>
              <a:t>Nær butikk og tjenester</a:t>
            </a:r>
          </a:p>
          <a:p>
            <a:pPr marL="342900" indent="-342900">
              <a:buAutoNum type="arabicParenR"/>
            </a:pPr>
            <a:r>
              <a:rPr lang="nb-NO" dirty="0"/>
              <a:t>Nær familie</a:t>
            </a:r>
          </a:p>
          <a:p>
            <a:pPr marL="342900" indent="-342900">
              <a:buAutoNum type="arabicParenR"/>
            </a:pPr>
            <a:r>
              <a:rPr lang="nb-NO" dirty="0"/>
              <a:t>Nær natur</a:t>
            </a:r>
          </a:p>
          <a:p>
            <a:pPr marL="342900" indent="-342900">
              <a:buAutoNum type="arabicParenR"/>
            </a:pPr>
            <a:r>
              <a:rPr lang="nb-NO" dirty="0"/>
              <a:t>Tilrettelegger selvforsyning</a:t>
            </a:r>
          </a:p>
        </p:txBody>
      </p:sp>
    </p:spTree>
    <p:extLst>
      <p:ext uri="{BB962C8B-B14F-4D97-AF65-F5344CB8AC3E}">
        <p14:creationId xmlns:p14="http://schemas.microsoft.com/office/powerpoint/2010/main" val="18304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7DE1-FBB7-663D-D82B-CB060659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Målgrupper for å planlegge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D73B8-9A86-7411-E407-6A7A5AB6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DF6A0-C2FC-1DD5-86B0-307A78DCD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Gruppering analysen identifiserte to hoved grupper blant innbyggerne</a:t>
            </a:r>
          </a:p>
          <a:p>
            <a:pPr marL="342900" indent="-342900">
              <a:buAutoNum type="arabicParenR"/>
            </a:pPr>
            <a:r>
              <a:rPr lang="nb-NO" dirty="0"/>
              <a:t>De som har sterke preferanser</a:t>
            </a:r>
          </a:p>
          <a:p>
            <a:pPr marL="342900" indent="-342900">
              <a:buAutoNum type="arabicParenR"/>
            </a:pPr>
            <a:endParaRPr lang="nb-NO" dirty="0"/>
          </a:p>
          <a:p>
            <a:pPr marL="342900" indent="-342900">
              <a:buAutoNum type="arabicParenR"/>
            </a:pPr>
            <a:r>
              <a:rPr lang="nb-NO" dirty="0"/>
              <a:t>De som kan tilpasse til sine område</a:t>
            </a:r>
          </a:p>
          <a:p>
            <a:r>
              <a:rPr lang="nb-NO" dirty="0"/>
              <a:t>Antall innbyggerne som er i klynge 1 (~77%) er høyere enn de som er i klynge 2 (~33%)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12513-F121-3304-2406-F49FE869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92A8DAA-5938-410F-B199-A48C0E65C6DC}" type="datetime1">
              <a:rPr lang="nb-NO" smtClean="0"/>
              <a:t>22.08.2024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5DF65-37A2-F6CB-2445-B276C960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82" y="799733"/>
            <a:ext cx="6744641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3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369C-1F32-DC5B-FDB2-FB4AEFC0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92A8DAA-5938-410F-B199-A48C0E65C6DC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16F9A-1F74-254B-42E8-92F47C2FCB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226" y="145826"/>
            <a:ext cx="10058400" cy="711988"/>
          </a:xfrm>
        </p:spPr>
        <p:txBody>
          <a:bodyPr anchor="t">
            <a:normAutofit fontScale="90000"/>
          </a:bodyPr>
          <a:lstStyle/>
          <a:p>
            <a:r>
              <a:rPr lang="nb-NO" dirty="0"/>
              <a:t>Preferansene og valg av område</a:t>
            </a:r>
          </a:p>
        </p:txBody>
      </p:sp>
      <p:pic>
        <p:nvPicPr>
          <p:cNvPr id="13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9D6C1A02-8532-75F4-CD0A-09D1113B2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" y="857814"/>
            <a:ext cx="8010351" cy="5498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0EBF7D-8A9E-54FD-EC72-7A24B39B7187}"/>
              </a:ext>
            </a:extLst>
          </p:cNvPr>
          <p:cNvSpPr txBox="1"/>
          <p:nvPr/>
        </p:nvSpPr>
        <p:spPr>
          <a:xfrm>
            <a:off x="8324193" y="987972"/>
            <a:ext cx="38678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Hoved observasjoner:</a:t>
            </a:r>
          </a:p>
          <a:p>
            <a:endParaRPr lang="nb-NO" dirty="0"/>
          </a:p>
          <a:p>
            <a:pPr marL="342900" indent="-342900">
              <a:buAutoNum type="arabicParenR"/>
            </a:pPr>
            <a:r>
              <a:rPr lang="nb-NO" dirty="0"/>
              <a:t>De som bryr seg om hvis et område tilpasser til sine funksjonsnivå er mer sannsynlig å velge et spredtbygd område</a:t>
            </a:r>
          </a:p>
          <a:p>
            <a:pPr marL="342900" indent="-342900">
              <a:buAutoNum type="arabicParenR"/>
            </a:pPr>
            <a:endParaRPr lang="nb-NO" dirty="0"/>
          </a:p>
          <a:p>
            <a:pPr marL="342900" indent="-342900">
              <a:buAutoNum type="arabicParenR"/>
            </a:pPr>
            <a:r>
              <a:rPr lang="nb-NO" dirty="0"/>
              <a:t>De som liker bylivet er mer sannsynlig å velge et sentrumsnært by område</a:t>
            </a:r>
          </a:p>
          <a:p>
            <a:pPr marL="342900" indent="-342900">
              <a:buAutoNum type="arabicParenR"/>
            </a:pPr>
            <a:endParaRPr lang="nb-NO" dirty="0"/>
          </a:p>
          <a:p>
            <a:pPr marL="342900" indent="-342900">
              <a:buAutoNum type="arabicParenR"/>
            </a:pPr>
            <a:r>
              <a:rPr lang="nb-NO" dirty="0"/>
              <a:t>De som ønsker kort avstand til butikk og tjenester er mer sannsynlig å velge et tettsted </a:t>
            </a:r>
          </a:p>
        </p:txBody>
      </p:sp>
    </p:spTree>
    <p:extLst>
      <p:ext uri="{BB962C8B-B14F-4D97-AF65-F5344CB8AC3E}">
        <p14:creationId xmlns:p14="http://schemas.microsoft.com/office/powerpoint/2010/main" val="112897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F0AB0-158D-2F15-94C8-88ED66EC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Hoved konklusjoner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67A00-786E-369A-4FB8-3342ABB0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1) Boligmasse er ikke veldig godt forberedt for den kommende eldrebølgen i Karmøy</a:t>
            </a:r>
          </a:p>
          <a:p>
            <a:endParaRPr lang="nb-NO" dirty="0"/>
          </a:p>
          <a:p>
            <a:r>
              <a:rPr lang="nb-NO" dirty="0"/>
              <a:t>2) En stor del av Karmøys innbyggerne setter stor pris på kort avstand til butikker, tjenester, natur og familie</a:t>
            </a:r>
          </a:p>
          <a:p>
            <a:endParaRPr lang="nb-NO" dirty="0"/>
          </a:p>
          <a:p>
            <a:r>
              <a:rPr lang="nb-NO" dirty="0"/>
              <a:t>3) Generelt sett, en enebolig i et sentrumsnært tettsted er mest populær blant innbyggerne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3F87F-1291-FC37-E0E7-8916920D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C49961-A932-482B-B607-10970679991C}" type="datetime1">
              <a:rPr lang="nb-NO" smtClean="0"/>
              <a:t>22.08.2024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38AA-E92A-3D13-6CCC-027B3F71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D4A2-7694-19B2-C424-712B5DC83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1) Litt om meg</a:t>
            </a:r>
          </a:p>
          <a:p>
            <a:endParaRPr lang="nb-NO" dirty="0"/>
          </a:p>
          <a:p>
            <a:r>
              <a:rPr lang="nb-NO" dirty="0"/>
              <a:t>2) Litt om stillingen «samfunnsanalytiker»</a:t>
            </a:r>
          </a:p>
          <a:p>
            <a:endParaRPr lang="nb-NO" dirty="0"/>
          </a:p>
          <a:p>
            <a:r>
              <a:rPr lang="nb-NO" dirty="0"/>
              <a:t>3) hoved resultatene fra bolig og bo område preferanse </a:t>
            </a:r>
            <a:r>
              <a:rPr lang="nb-NO" dirty="0" err="1"/>
              <a:t>undesøkelsel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41604-65CA-E9B0-55C5-1C23155A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99FE8D-F23E-4315-9473-C90F441FE926}" type="datetime1">
              <a:rPr lang="nb-NO" smtClean="0"/>
              <a:t>22.08.2024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8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3" y="274639"/>
            <a:ext cx="10972800" cy="861775"/>
          </a:xfrm>
        </p:spPr>
        <p:txBody>
          <a:bodyPr anchor="t">
            <a:normAutofit/>
          </a:bodyPr>
          <a:lstStyle/>
          <a:p>
            <a:r>
              <a:rPr lang="tr-TR" sz="3200" dirty="0"/>
              <a:t>Who I am...</a:t>
            </a:r>
            <a:endParaRPr lang="nb-NO" sz="3200" dirty="0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8B739456-5E49-4443-BEFA-5328F11C66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3080" cy="6858000"/>
          </a:xfrm>
        </p:spPr>
      </p:pic>
      <p:grpSp>
        <p:nvGrpSpPr>
          <p:cNvPr id="18" name="Grup 17">
            <a:extLst>
              <a:ext uri="{FF2B5EF4-FFF2-40B4-BE49-F238E27FC236}">
                <a16:creationId xmlns:a16="http://schemas.microsoft.com/office/drawing/2014/main" id="{0707A682-1F45-9A25-0500-41DD715DE8AE}"/>
              </a:ext>
            </a:extLst>
          </p:cNvPr>
          <p:cNvGrpSpPr/>
          <p:nvPr/>
        </p:nvGrpSpPr>
        <p:grpSpPr>
          <a:xfrm>
            <a:off x="9433559" y="4554942"/>
            <a:ext cx="2513893" cy="1146047"/>
            <a:chOff x="7440145" y="3919728"/>
            <a:chExt cx="1563646" cy="859535"/>
          </a:xfrm>
        </p:grpSpPr>
        <p:sp>
          <p:nvSpPr>
            <p:cNvPr id="5" name="Açıklama Balonu: Çizgi 4">
              <a:extLst>
                <a:ext uri="{FF2B5EF4-FFF2-40B4-BE49-F238E27FC236}">
                  <a16:creationId xmlns:a16="http://schemas.microsoft.com/office/drawing/2014/main" id="{E6E0D9ED-183D-E3F5-0740-544C655CF0A9}"/>
                </a:ext>
              </a:extLst>
            </p:cNvPr>
            <p:cNvSpPr/>
            <p:nvPr/>
          </p:nvSpPr>
          <p:spPr>
            <a:xfrm>
              <a:off x="7440145" y="3919728"/>
              <a:ext cx="1563646" cy="859535"/>
            </a:xfrm>
            <a:prstGeom prst="borderCallout1">
              <a:avLst>
                <a:gd name="adj1" fmla="val 50306"/>
                <a:gd name="adj2" fmla="val -462"/>
                <a:gd name="adj3" fmla="val 106400"/>
                <a:gd name="adj4" fmla="val -12912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2400"/>
            </a:p>
          </p:txBody>
        </p:sp>
        <p:pic>
          <p:nvPicPr>
            <p:cNvPr id="7" name="Resim 6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291F6F49-8516-DD76-C7BE-F15342EC4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43" t="27414" r="10157" b="23300"/>
            <a:stretch/>
          </p:blipFill>
          <p:spPr>
            <a:xfrm>
              <a:off x="7485888" y="4011168"/>
              <a:ext cx="1293819" cy="237743"/>
            </a:xfrm>
            <a:prstGeom prst="rect">
              <a:avLst/>
            </a:prstGeom>
          </p:spPr>
        </p:pic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2B1DAA35-989F-92CA-CAF2-EAC4A258FB7C}"/>
                </a:ext>
              </a:extLst>
            </p:cNvPr>
            <p:cNvSpPr txBox="1"/>
            <p:nvPr/>
          </p:nvSpPr>
          <p:spPr>
            <a:xfrm>
              <a:off x="7485888" y="4295294"/>
              <a:ext cx="14386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200" dirty="0"/>
                <a:t>B.A </a:t>
              </a:r>
              <a:r>
                <a:rPr lang="nb-NO" sz="1200" dirty="0"/>
                <a:t>i Statsvitenskap og Økonomi</a:t>
              </a:r>
              <a:endParaRPr lang="tr-TR" sz="1200" dirty="0"/>
            </a:p>
          </p:txBody>
        </p:sp>
      </p:grp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636BD18C-F04A-AB64-71C5-33BAD065CA25}"/>
              </a:ext>
            </a:extLst>
          </p:cNvPr>
          <p:cNvCxnSpPr>
            <a:cxnSpLocks/>
          </p:cNvCxnSpPr>
          <p:nvPr/>
        </p:nvCxnSpPr>
        <p:spPr>
          <a:xfrm flipH="1" flipV="1">
            <a:off x="4093154" y="4554944"/>
            <a:ext cx="4973934" cy="121832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" name="Grup 19">
            <a:extLst>
              <a:ext uri="{FF2B5EF4-FFF2-40B4-BE49-F238E27FC236}">
                <a16:creationId xmlns:a16="http://schemas.microsoft.com/office/drawing/2014/main" id="{3FF42F93-A39F-1E15-4EEB-0CA4AD53F6AA}"/>
              </a:ext>
            </a:extLst>
          </p:cNvPr>
          <p:cNvGrpSpPr/>
          <p:nvPr/>
        </p:nvGrpSpPr>
        <p:grpSpPr>
          <a:xfrm>
            <a:off x="180036" y="3563546"/>
            <a:ext cx="3385382" cy="1137171"/>
            <a:chOff x="707136" y="2755392"/>
            <a:chExt cx="1987296" cy="737616"/>
          </a:xfrm>
        </p:grpSpPr>
        <p:sp>
          <p:nvSpPr>
            <p:cNvPr id="13" name="Açıklama Balonu: Çizgi 12">
              <a:extLst>
                <a:ext uri="{FF2B5EF4-FFF2-40B4-BE49-F238E27FC236}">
                  <a16:creationId xmlns:a16="http://schemas.microsoft.com/office/drawing/2014/main" id="{734483E9-742F-5F24-B037-84C9FAABEF81}"/>
                </a:ext>
              </a:extLst>
            </p:cNvPr>
            <p:cNvSpPr/>
            <p:nvPr/>
          </p:nvSpPr>
          <p:spPr>
            <a:xfrm>
              <a:off x="707136" y="2755392"/>
              <a:ext cx="1889760" cy="737616"/>
            </a:xfrm>
            <a:prstGeom prst="borderCallout1">
              <a:avLst>
                <a:gd name="adj1" fmla="val 48601"/>
                <a:gd name="adj2" fmla="val 99000"/>
                <a:gd name="adj3" fmla="val 89985"/>
                <a:gd name="adj4" fmla="val 123351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2400" dirty="0"/>
            </a:p>
          </p:txBody>
        </p:sp>
        <p:pic>
          <p:nvPicPr>
            <p:cNvPr id="15" name="Resim 14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5F30A984-9E85-E77F-3AC3-05B4EBC2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63" t="20303" r="6429" b="16712"/>
            <a:stretch/>
          </p:blipFill>
          <p:spPr>
            <a:xfrm>
              <a:off x="752856" y="2772738"/>
              <a:ext cx="1822704" cy="291837"/>
            </a:xfrm>
            <a:prstGeom prst="rect">
              <a:avLst/>
            </a:prstGeom>
          </p:spPr>
        </p:pic>
        <p:sp>
          <p:nvSpPr>
            <p:cNvPr id="16" name="Metin kutusu 15">
              <a:extLst>
                <a:ext uri="{FF2B5EF4-FFF2-40B4-BE49-F238E27FC236}">
                  <a16:creationId xmlns:a16="http://schemas.microsoft.com/office/drawing/2014/main" id="{CD94350A-4A6C-C6B9-B09B-E95AE233E5DC}"/>
                </a:ext>
              </a:extLst>
            </p:cNvPr>
            <p:cNvSpPr txBox="1"/>
            <p:nvPr/>
          </p:nvSpPr>
          <p:spPr>
            <a:xfrm>
              <a:off x="752856" y="3064575"/>
              <a:ext cx="1941576" cy="41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1200" dirty="0"/>
                <a:t>M.A. i </a:t>
              </a:r>
              <a:r>
                <a:rPr lang="nb-NO" sz="1200" dirty="0"/>
                <a:t>Statsvitenskap &amp; Statistikk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200" dirty="0"/>
                <a:t>Fordypning i forskningsdesign og politiskatferd</a:t>
              </a:r>
              <a:endParaRPr lang="tr-TR" sz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7FE7E0-CD62-DA0A-F21B-3C5E7B7A0733}"/>
              </a:ext>
            </a:extLst>
          </p:cNvPr>
          <p:cNvGrpSpPr/>
          <p:nvPr/>
        </p:nvGrpSpPr>
        <p:grpSpPr>
          <a:xfrm>
            <a:off x="929024" y="825009"/>
            <a:ext cx="3165856" cy="1075822"/>
            <a:chOff x="752856" y="615168"/>
            <a:chExt cx="2374392" cy="806866"/>
          </a:xfrm>
        </p:grpSpPr>
        <p:sp>
          <p:nvSpPr>
            <p:cNvPr id="19" name="Açıklama Balonu: Çizgi 18">
              <a:extLst>
                <a:ext uri="{FF2B5EF4-FFF2-40B4-BE49-F238E27FC236}">
                  <a16:creationId xmlns:a16="http://schemas.microsoft.com/office/drawing/2014/main" id="{67627B96-89C6-450E-EE50-B96DBDC2C4D3}"/>
                </a:ext>
              </a:extLst>
            </p:cNvPr>
            <p:cNvSpPr/>
            <p:nvPr/>
          </p:nvSpPr>
          <p:spPr>
            <a:xfrm>
              <a:off x="752856" y="615168"/>
              <a:ext cx="2374392" cy="737616"/>
            </a:xfrm>
            <a:prstGeom prst="borderCallout1">
              <a:avLst>
                <a:gd name="adj1" fmla="val 48601"/>
                <a:gd name="adj2" fmla="val 99000"/>
                <a:gd name="adj3" fmla="val 88333"/>
                <a:gd name="adj4" fmla="val 1195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2400" dirty="0"/>
            </a:p>
          </p:txBody>
        </p:sp>
        <p:pic>
          <p:nvPicPr>
            <p:cNvPr id="22" name="Resim 21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30C54DE0-69C5-FEB3-4C63-597A4B202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235" y="701210"/>
              <a:ext cx="1132784" cy="242331"/>
            </a:xfrm>
            <a:prstGeom prst="rect">
              <a:avLst/>
            </a:prstGeom>
          </p:spPr>
        </p:pic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466052E2-0C8A-F1B1-B8E2-8D86C08C52A3}"/>
                </a:ext>
              </a:extLst>
            </p:cNvPr>
            <p:cNvSpPr txBox="1"/>
            <p:nvPr/>
          </p:nvSpPr>
          <p:spPr>
            <a:xfrm>
              <a:off x="753571" y="1075785"/>
              <a:ext cx="232257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200" dirty="0"/>
                <a:t>PhD </a:t>
              </a:r>
              <a:r>
                <a:rPr lang="nb-NO" sz="1200" dirty="0"/>
                <a:t>i datavitenskaplig samfunnsforskning</a:t>
              </a:r>
              <a:endParaRPr lang="tr-TR" sz="1200" dirty="0"/>
            </a:p>
            <a:p>
              <a:endParaRPr lang="tr-TR" sz="1200" dirty="0"/>
            </a:p>
          </p:txBody>
        </p:sp>
      </p:grpSp>
      <p:sp>
        <p:nvSpPr>
          <p:cNvPr id="24" name="Yay 23">
            <a:extLst>
              <a:ext uri="{FF2B5EF4-FFF2-40B4-BE49-F238E27FC236}">
                <a16:creationId xmlns:a16="http://schemas.microsoft.com/office/drawing/2014/main" id="{431CC4C8-BD6F-7E70-4368-48D8BC5CB75E}"/>
              </a:ext>
            </a:extLst>
          </p:cNvPr>
          <p:cNvSpPr/>
          <p:nvPr/>
        </p:nvSpPr>
        <p:spPr>
          <a:xfrm rot="1964874">
            <a:off x="2932065" y="1562981"/>
            <a:ext cx="2256024" cy="3555116"/>
          </a:xfrm>
          <a:prstGeom prst="arc">
            <a:avLst>
              <a:gd name="adj1" fmla="val 15697537"/>
              <a:gd name="adj2" fmla="val 1648209"/>
            </a:avLst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sz="2400" dirty="0"/>
          </a:p>
        </p:txBody>
      </p:sp>
      <p:grpSp>
        <p:nvGrpSpPr>
          <p:cNvPr id="32" name="Grup 31">
            <a:extLst>
              <a:ext uri="{FF2B5EF4-FFF2-40B4-BE49-F238E27FC236}">
                <a16:creationId xmlns:a16="http://schemas.microsoft.com/office/drawing/2014/main" id="{E015FE17-F823-3001-BCB9-C153C7BE30D8}"/>
              </a:ext>
            </a:extLst>
          </p:cNvPr>
          <p:cNvGrpSpPr/>
          <p:nvPr/>
        </p:nvGrpSpPr>
        <p:grpSpPr>
          <a:xfrm>
            <a:off x="5759591" y="3450890"/>
            <a:ext cx="3307497" cy="927012"/>
            <a:chOff x="3964262" y="2754006"/>
            <a:chExt cx="3113263" cy="917994"/>
          </a:xfrm>
        </p:grpSpPr>
        <p:sp>
          <p:nvSpPr>
            <p:cNvPr id="25" name="Açıklama Balonu: Çizgi 24">
              <a:extLst>
                <a:ext uri="{FF2B5EF4-FFF2-40B4-BE49-F238E27FC236}">
                  <a16:creationId xmlns:a16="http://schemas.microsoft.com/office/drawing/2014/main" id="{9837B20B-BDE0-6ABF-E721-71C47D9785E1}"/>
                </a:ext>
              </a:extLst>
            </p:cNvPr>
            <p:cNvSpPr/>
            <p:nvPr/>
          </p:nvSpPr>
          <p:spPr>
            <a:xfrm>
              <a:off x="3964262" y="2754006"/>
              <a:ext cx="3113263" cy="917994"/>
            </a:xfrm>
            <a:prstGeom prst="borderCallout1">
              <a:avLst>
                <a:gd name="adj1" fmla="val 56410"/>
                <a:gd name="adj2" fmla="val 145"/>
                <a:gd name="adj3" fmla="val 96019"/>
                <a:gd name="adj4" fmla="val -31177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r-TR" sz="2400" dirty="0"/>
            </a:p>
          </p:txBody>
        </p:sp>
        <p:grpSp>
          <p:nvGrpSpPr>
            <p:cNvPr id="30" name="Grup 29">
              <a:extLst>
                <a:ext uri="{FF2B5EF4-FFF2-40B4-BE49-F238E27FC236}">
                  <a16:creationId xmlns:a16="http://schemas.microsoft.com/office/drawing/2014/main" id="{FDD68569-92A3-4FD5-23FE-E33BA09B4CF8}"/>
                </a:ext>
              </a:extLst>
            </p:cNvPr>
            <p:cNvGrpSpPr/>
            <p:nvPr/>
          </p:nvGrpSpPr>
          <p:grpSpPr>
            <a:xfrm>
              <a:off x="4062633" y="2757306"/>
              <a:ext cx="1681271" cy="415612"/>
              <a:chOff x="4062633" y="2757306"/>
              <a:chExt cx="1681271" cy="415612"/>
            </a:xfrm>
          </p:grpSpPr>
          <p:pic>
            <p:nvPicPr>
              <p:cNvPr id="27" name="Resim 26">
                <a:extLst>
                  <a:ext uri="{FF2B5EF4-FFF2-40B4-BE49-F238E27FC236}">
                    <a16:creationId xmlns:a16="http://schemas.microsoft.com/office/drawing/2014/main" id="{CD6A5ACC-9491-9D24-D947-6002A4CDF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2633" y="2757306"/>
                <a:ext cx="793413" cy="415612"/>
              </a:xfrm>
              <a:prstGeom prst="rect">
                <a:avLst/>
              </a:prstGeom>
            </p:spPr>
          </p:pic>
          <p:pic>
            <p:nvPicPr>
              <p:cNvPr id="29" name="Resim 28">
                <a:extLst>
                  <a:ext uri="{FF2B5EF4-FFF2-40B4-BE49-F238E27FC236}">
                    <a16:creationId xmlns:a16="http://schemas.microsoft.com/office/drawing/2014/main" id="{93446C15-9EAA-EFDE-8343-3910A46C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8616" y="2838293"/>
                <a:ext cx="885288" cy="262330"/>
              </a:xfrm>
              <a:prstGeom prst="rect">
                <a:avLst/>
              </a:prstGeom>
            </p:spPr>
          </p:pic>
        </p:grpSp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0AF84A61-C722-B7A0-D3CF-10CE63E13504}"/>
                </a:ext>
              </a:extLst>
            </p:cNvPr>
            <p:cNvSpPr txBox="1"/>
            <p:nvPr/>
          </p:nvSpPr>
          <p:spPr>
            <a:xfrm>
              <a:off x="4053010" y="3210438"/>
              <a:ext cx="2935767" cy="45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200" dirty="0"/>
                <a:t>Gjesteforsker i institutt for datavitenskaplig kommunikasjonsvitens</a:t>
              </a:r>
              <a:endParaRPr lang="tr-TR" sz="12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7037CA-8981-6ABB-A650-FDE04D73BA14}"/>
              </a:ext>
            </a:extLst>
          </p:cNvPr>
          <p:cNvCxnSpPr>
            <a:cxnSpLocks/>
          </p:cNvCxnSpPr>
          <p:nvPr/>
        </p:nvCxnSpPr>
        <p:spPr>
          <a:xfrm flipV="1">
            <a:off x="4094880" y="4377898"/>
            <a:ext cx="545486" cy="1770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3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493A35-D7B9-A936-971A-19B7DC42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Som samfunnsanalytiker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B2314DD-9563-96D8-A27F-0C8D978B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 stillingsutlysningen: </a:t>
            </a:r>
            <a:endParaRPr lang="nb-NO" sz="1800" i="1" dirty="0">
              <a:solidFill>
                <a:srgbClr val="000000"/>
              </a:solidFill>
              <a:effectLst/>
              <a:latin typeface="Aptos" panose="020B00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nb-NO" sz="18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«</a:t>
            </a:r>
            <a:r>
              <a:rPr lang="nb-NO" sz="1800" i="1" dirty="0">
                <a:solidFill>
                  <a:srgbClr val="000000"/>
                </a:solidFill>
                <a:latin typeface="Aptos" panose="020B0004020202020204" pitchFamily="34" charset="0"/>
                <a:ea typeface="Calibri" panose="020F0502020204030204" pitchFamily="34" charset="0"/>
              </a:rPr>
              <a:t>[…] </a:t>
            </a:r>
            <a:r>
              <a:rPr lang="nb-NO" sz="18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en ny og strategisk stilling i kommunedirektørens stab. Gjennom analysearbeidet skal kommunen </a:t>
            </a:r>
            <a:r>
              <a:rPr lang="nb-NO" sz="1800" i="1" u="sng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øke kvaliteten i beslutningsunderlaget innenfor alle sektorer</a:t>
            </a:r>
            <a:r>
              <a:rPr lang="nb-NO" sz="1800" i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</a:rPr>
              <a:t>. Primært vil arbeide være rettet mot tema innen samfunnsutvikling, næringsutvikling og eierstyring i selskaper hvor kommunen har eierskap". 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nb-NO" dirty="0">
                <a:latin typeface="Söhne"/>
              </a:rPr>
              <a:t>Det mener for meg at jeg skal:</a:t>
            </a:r>
            <a:endParaRPr lang="nb-NO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nb-NO" b="0" i="0" dirty="0">
                <a:effectLst/>
                <a:latin typeface="Söhne"/>
              </a:rPr>
              <a:t>Gi vitenskapelig grunnlag for bedre informerte beslutninger</a:t>
            </a:r>
          </a:p>
          <a:p>
            <a:pPr marL="201168" lvl="1" indent="0">
              <a:buNone/>
            </a:pPr>
            <a:r>
              <a:rPr lang="nb-NO" dirty="0" err="1">
                <a:latin typeface="Söhne"/>
              </a:rPr>
              <a:t>F.e</a:t>
            </a:r>
            <a:r>
              <a:rPr lang="nb-NO" dirty="0">
                <a:latin typeface="Söhne"/>
              </a:rPr>
              <a:t>: </a:t>
            </a:r>
            <a:r>
              <a:rPr lang="nb-NO" sz="1600" dirty="0">
                <a:latin typeface="Söhne"/>
              </a:rPr>
              <a:t>hvilken type offentlige investeringer har den største multiplikasjonseffekten for å tiltrekke private investeringer?</a:t>
            </a:r>
            <a:endParaRPr lang="nb-NO" sz="16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nb-NO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nb-NO" b="0" i="0" dirty="0">
                <a:effectLst/>
                <a:latin typeface="Söhne"/>
              </a:rPr>
              <a:t>Estimere potensiell samfunns- og økonomisk påvirkning av offentlige prosjekter</a:t>
            </a:r>
            <a:endParaRPr lang="nb-NO" dirty="0">
              <a:latin typeface="Söhne"/>
            </a:endParaRPr>
          </a:p>
          <a:p>
            <a:pPr marL="201168" lvl="1" indent="0">
              <a:buNone/>
            </a:pPr>
            <a:r>
              <a:rPr lang="nb-NO" b="0" i="0" dirty="0" err="1">
                <a:effectLst/>
                <a:latin typeface="Söhne"/>
              </a:rPr>
              <a:t>F.e</a:t>
            </a:r>
            <a:r>
              <a:rPr lang="nb-NO" b="0" i="0" dirty="0">
                <a:effectLst/>
                <a:latin typeface="Söhne"/>
              </a:rPr>
              <a:t>: Hva er ringvirkningene av Haugesund lufthavn i Karmøy?</a:t>
            </a:r>
          </a:p>
          <a:p>
            <a:pPr marL="201168" lvl="1" indent="0">
              <a:buNone/>
            </a:pPr>
            <a:endParaRPr lang="nb-NO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nb-NO" b="0" i="0" dirty="0">
                <a:effectLst/>
                <a:latin typeface="Söhne"/>
              </a:rPr>
              <a:t>Utforske viktige faktorer i fremdriftsplaner</a:t>
            </a:r>
          </a:p>
          <a:p>
            <a:pPr marL="201168" lvl="1" indent="0">
              <a:buNone/>
            </a:pPr>
            <a:r>
              <a:rPr lang="nb-NO" dirty="0" err="1"/>
              <a:t>F.e</a:t>
            </a:r>
            <a:r>
              <a:rPr lang="nb-NO" dirty="0"/>
              <a:t> hvordan kan vi tiltrekke nye folk til Karmøy etter at </a:t>
            </a:r>
            <a:r>
              <a:rPr lang="nb-NO" dirty="0" err="1"/>
              <a:t>Rogfasttunnelen</a:t>
            </a:r>
            <a:r>
              <a:rPr lang="nb-NO" dirty="0"/>
              <a:t> åpnes?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D949DCC-8F0F-C59E-D501-FDB79139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99FE8D-F23E-4315-9473-C90F441FE926}" type="datetime1">
              <a:rPr lang="nb-NO" smtClean="0"/>
              <a:t>22.08.2024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B7D7B-5A85-DF82-5B53-D42CC0AB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99FE8D-F23E-4315-9473-C90F441FE926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6C8B4-193B-853D-F8E9-06A46736B2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18" y="203685"/>
            <a:ext cx="11618258" cy="619125"/>
          </a:xfrm>
        </p:spPr>
        <p:txBody>
          <a:bodyPr>
            <a:normAutofit fontScale="90000"/>
          </a:bodyPr>
          <a:lstStyle/>
          <a:p>
            <a:r>
              <a:rPr lang="nb-NO" dirty="0"/>
              <a:t>Nåværende prosjekter – Kommuneplanen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079F4-F2AF-CECE-06A3-6236320525AC}"/>
              </a:ext>
            </a:extLst>
          </p:cNvPr>
          <p:cNvCxnSpPr>
            <a:cxnSpLocks/>
          </p:cNvCxnSpPr>
          <p:nvPr/>
        </p:nvCxnSpPr>
        <p:spPr>
          <a:xfrm flipH="1">
            <a:off x="4607016" y="6127335"/>
            <a:ext cx="640102" cy="217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D83FC52-FE45-5429-9777-21DE928BE0A3}"/>
              </a:ext>
            </a:extLst>
          </p:cNvPr>
          <p:cNvSpPr/>
          <p:nvPr/>
        </p:nvSpPr>
        <p:spPr>
          <a:xfrm>
            <a:off x="5011267" y="4519159"/>
            <a:ext cx="1488142" cy="14366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Samfunns-analytiker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D554FB-83A3-3589-1B35-1B5E34F75AED}"/>
              </a:ext>
            </a:extLst>
          </p:cNvPr>
          <p:cNvCxnSpPr>
            <a:cxnSpLocks/>
            <a:stCxn id="33" idx="1"/>
            <a:endCxn id="1026" idx="2"/>
          </p:cNvCxnSpPr>
          <p:nvPr/>
        </p:nvCxnSpPr>
        <p:spPr>
          <a:xfrm flipH="1" flipV="1">
            <a:off x="1960669" y="3274608"/>
            <a:ext cx="3268531" cy="1454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C7B4A0-B5E1-7343-D361-F30307B8B6A9}"/>
              </a:ext>
            </a:extLst>
          </p:cNvPr>
          <p:cNvCxnSpPr>
            <a:cxnSpLocks/>
            <a:stCxn id="33" idx="0"/>
            <a:endCxn id="1028" idx="2"/>
          </p:cNvCxnSpPr>
          <p:nvPr/>
        </p:nvCxnSpPr>
        <p:spPr>
          <a:xfrm flipH="1" flipV="1">
            <a:off x="5749269" y="2918681"/>
            <a:ext cx="6069" cy="1600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BC51C4-2FC1-DF9F-2375-A1ADF5F12A3C}"/>
              </a:ext>
            </a:extLst>
          </p:cNvPr>
          <p:cNvCxnSpPr>
            <a:cxnSpLocks/>
            <a:stCxn id="33" idx="7"/>
            <a:endCxn id="1030" idx="2"/>
          </p:cNvCxnSpPr>
          <p:nvPr/>
        </p:nvCxnSpPr>
        <p:spPr>
          <a:xfrm flipV="1">
            <a:off x="6281476" y="2898562"/>
            <a:ext cx="3715796" cy="1830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764ED4-AAF2-8F9B-B4CF-CB3D953A95EB}"/>
              </a:ext>
            </a:extLst>
          </p:cNvPr>
          <p:cNvSpPr txBox="1"/>
          <p:nvPr/>
        </p:nvSpPr>
        <p:spPr>
          <a:xfrm>
            <a:off x="859610" y="3674164"/>
            <a:ext cx="438750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Ringvirkning fra fremkommende industrier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Den multiplikator effekten av offentlig investering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09131-96B9-A0E8-12F5-0E05F79F6972}"/>
              </a:ext>
            </a:extLst>
          </p:cNvPr>
          <p:cNvSpPr txBox="1"/>
          <p:nvPr/>
        </p:nvSpPr>
        <p:spPr>
          <a:xfrm>
            <a:off x="6108906" y="3687264"/>
            <a:ext cx="43875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Boligmasse og innbyggernes bolig preferanser i Karmøy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56A694-876B-CAB9-433F-7C12876CF85B}"/>
              </a:ext>
            </a:extLst>
          </p:cNvPr>
          <p:cNvSpPr txBox="1"/>
          <p:nvPr/>
        </p:nvSpPr>
        <p:spPr>
          <a:xfrm>
            <a:off x="7444810" y="4698859"/>
            <a:ext cx="438750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KPL arbeidsgruppe: Datainnsamling og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Mulighetsvurdering: Kommunes egen analyse og data ressursene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16455B-1679-631A-A7BB-A908F9CDC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5" y="1136354"/>
            <a:ext cx="3662408" cy="21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4B6AA4-3223-6785-A24E-8F01A161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87" y="610274"/>
            <a:ext cx="3968563" cy="23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2F1349-766B-8717-EA00-5D90D389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515" y="1011880"/>
            <a:ext cx="3231514" cy="18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7C1129DE-6D79-762F-BF47-826C3C55E710}"/>
              </a:ext>
            </a:extLst>
          </p:cNvPr>
          <p:cNvCxnSpPr>
            <a:stCxn id="33" idx="6"/>
            <a:endCxn id="59" idx="1"/>
          </p:cNvCxnSpPr>
          <p:nvPr/>
        </p:nvCxnSpPr>
        <p:spPr>
          <a:xfrm>
            <a:off x="6499409" y="5237468"/>
            <a:ext cx="9454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0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46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1EBCC4-5DBE-8118-4849-46154CDF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Innbyggernes bolig og område preferanse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77C83-6613-F228-7DAA-8535555A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Befolkning og nåværende boligmasse</a:t>
            </a:r>
          </a:p>
          <a:p>
            <a:pPr>
              <a:buFont typeface="Arial" panose="020B0604020202020204" pitchFamily="34" charset="0"/>
              <a:buChar char="•"/>
            </a:pP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Nåværende og ønskende boliger</a:t>
            </a:r>
          </a:p>
          <a:p>
            <a:pPr>
              <a:buFont typeface="Arial" panose="020B0604020202020204" pitchFamily="34" charset="0"/>
              <a:buChar char="•"/>
            </a:pP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Viktig egenskaper til det ønskende området</a:t>
            </a:r>
          </a:p>
          <a:p>
            <a:pPr>
              <a:buFont typeface="Arial" panose="020B0604020202020204" pitchFamily="34" charset="0"/>
              <a:buChar char="•"/>
            </a:pP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Statistikk vurdering av område valg</a:t>
            </a:r>
          </a:p>
          <a:p>
            <a:pPr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04694-049F-9B81-0AB7-42900363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C49961-A932-482B-B607-10970679991C}" type="datetime1">
              <a:rPr lang="nb-NO" smtClean="0"/>
              <a:t>22.08.2024</a:t>
            </a:fld>
            <a:endParaRPr lang="en-US" dirty="0"/>
          </a:p>
        </p:txBody>
      </p:sp>
      <p:pic>
        <p:nvPicPr>
          <p:cNvPr id="6" name="Picture 5" descr="A map with red numbers&#10;&#10;Description automatically generated">
            <a:extLst>
              <a:ext uri="{FF2B5EF4-FFF2-40B4-BE49-F238E27FC236}">
                <a16:creationId xmlns:a16="http://schemas.microsoft.com/office/drawing/2014/main" id="{3D00151E-284D-4476-E7A2-939A39A6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81" y="1914009"/>
            <a:ext cx="2637219" cy="42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30A5-56BE-5C68-6361-AF5DF80A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Befolkning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89EA7-7E57-3853-CB92-E3AC4EAE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99FE8D-F23E-4315-9473-C90F441FE926}" type="datetime1">
              <a:rPr lang="nb-NO" smtClean="0"/>
              <a:t>22.08.2024</a:t>
            </a:fld>
            <a:endParaRPr lang="en-US" dirty="0"/>
          </a:p>
        </p:txBody>
      </p:sp>
      <p:pic>
        <p:nvPicPr>
          <p:cNvPr id="14" name="Content Placeholder 13" descr="A graph and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E4D7A987-8273-6348-0945-9021864629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" y="2083473"/>
            <a:ext cx="6307780" cy="3514022"/>
          </a:xfrm>
        </p:spPr>
      </p:pic>
      <p:pic>
        <p:nvPicPr>
          <p:cNvPr id="18" name="Content Placeholder 1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C40A231D-3648-0503-31A9-7AD12CE5EF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0571" y="2035498"/>
            <a:ext cx="5693063" cy="35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6AF1-C4EC-AB2C-DBA8-57D4C46A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Boligmasse</a:t>
            </a:r>
          </a:p>
        </p:txBody>
      </p:sp>
      <p:pic>
        <p:nvPicPr>
          <p:cNvPr id="9" name="Content Placeholder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9323A6-4488-A93A-1B03-29FEE3A2E4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" y="2124404"/>
            <a:ext cx="5895975" cy="3639269"/>
          </a:xfrm>
        </p:spPr>
      </p:pic>
      <p:pic>
        <p:nvPicPr>
          <p:cNvPr id="11" name="Content Placeholder 10" descr="A graph with blue squares&#10;&#10;Description automatically generated">
            <a:extLst>
              <a:ext uri="{FF2B5EF4-FFF2-40B4-BE49-F238E27FC236}">
                <a16:creationId xmlns:a16="http://schemas.microsoft.com/office/drawing/2014/main" id="{C6B73863-C37A-627A-CAEB-BFEE972FF0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58" y="2124405"/>
            <a:ext cx="5895975" cy="363926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65DCA-576C-DF14-2342-77615EF3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515BF-C9AE-417F-B39D-2D27D088BCD1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751810-785C-4C38-371A-8C294B8F77A8}"/>
              </a:ext>
            </a:extLst>
          </p:cNvPr>
          <p:cNvSpPr/>
          <p:nvPr/>
        </p:nvSpPr>
        <p:spPr>
          <a:xfrm>
            <a:off x="2911366" y="2365801"/>
            <a:ext cx="1881351" cy="1186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400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3021-14D6-A5AB-E592-746C9548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Dagens boliger og bo område</a:t>
            </a:r>
          </a:p>
        </p:txBody>
      </p:sp>
      <p:pic>
        <p:nvPicPr>
          <p:cNvPr id="9" name="Content Placeholder 8" descr="A chart with numbers and percentages&#10;&#10;Description automatically generated">
            <a:extLst>
              <a:ext uri="{FF2B5EF4-FFF2-40B4-BE49-F238E27FC236}">
                <a16:creationId xmlns:a16="http://schemas.microsoft.com/office/drawing/2014/main" id="{5ADD57F2-DD92-EF84-6BE4-C480C20F9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5" y="2558319"/>
            <a:ext cx="5291922" cy="331077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FA047-126C-DA20-4BD0-39C1B277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515BF-C9AE-417F-B39D-2D27D088BCD1}" type="datetime1">
              <a:rPr lang="nb-NO" smtClean="0"/>
              <a:t>22.08.2024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18FFC-CA60-2BA4-6BCD-4C69AF944E75}"/>
              </a:ext>
            </a:extLst>
          </p:cNvPr>
          <p:cNvSpPr txBox="1"/>
          <p:nvPr/>
        </p:nvSpPr>
        <p:spPr>
          <a:xfrm>
            <a:off x="714703" y="2060028"/>
            <a:ext cx="468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Dagens boligforhold blant innbyggerne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FC2C7-AE01-573A-A704-A03C1130F682}"/>
              </a:ext>
            </a:extLst>
          </p:cNvPr>
          <p:cNvSpPr txBox="1"/>
          <p:nvPr/>
        </p:nvSpPr>
        <p:spPr>
          <a:xfrm>
            <a:off x="6126480" y="2060028"/>
            <a:ext cx="468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Innbyggernes bo område</a:t>
            </a:r>
          </a:p>
        </p:txBody>
      </p:sp>
      <p:pic>
        <p:nvPicPr>
          <p:cNvPr id="19" name="Content Placeholder 18" descr="A graph with several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44432D23-3714-14C1-A445-2E7E523535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28" y="2548044"/>
            <a:ext cx="5200495" cy="3684295"/>
          </a:xfrm>
        </p:spPr>
      </p:pic>
    </p:spTree>
    <p:extLst>
      <p:ext uri="{BB962C8B-B14F-4D97-AF65-F5344CB8AC3E}">
        <p14:creationId xmlns:p14="http://schemas.microsoft.com/office/powerpoint/2010/main" val="12338424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35_TF56160789" id="{5CED7DBD-5EBE-4679-8FF9-F1B1A861906C}" vid="{67043100-C02D-48B6-B8E3-F6637CD9A9A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{B4F656FD-E290-45FD-B497-AA68AE92F816}tf56160789_win32</Template>
  <TotalTime>1696</TotalTime>
  <Words>837</Words>
  <Application>Microsoft Office PowerPoint</Application>
  <PresentationFormat>Widescreen</PresentationFormat>
  <Paragraphs>126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Bookman Old Style</vt:lpstr>
      <vt:lpstr>Calibri</vt:lpstr>
      <vt:lpstr>Franklin Gothic Book</vt:lpstr>
      <vt:lpstr>Söhne</vt:lpstr>
      <vt:lpstr>1_RetrospectVTI</vt:lpstr>
      <vt:lpstr>Analysegruppe &amp; Samfunnsanalyse</vt:lpstr>
      <vt:lpstr>Oversikt</vt:lpstr>
      <vt:lpstr>Who I am...</vt:lpstr>
      <vt:lpstr>Som samfunnsanalytiker</vt:lpstr>
      <vt:lpstr>Nåværende prosjekter – Kommuneplanen</vt:lpstr>
      <vt:lpstr>Innbyggernes bolig og område preferanse</vt:lpstr>
      <vt:lpstr>Befolkning</vt:lpstr>
      <vt:lpstr>Boligmasse</vt:lpstr>
      <vt:lpstr>Dagens boliger og bo område</vt:lpstr>
      <vt:lpstr>Ønskende boligtype og område</vt:lpstr>
      <vt:lpstr>Egenskaper av ønskende bo område</vt:lpstr>
      <vt:lpstr>Målgrupper for å planlegge</vt:lpstr>
      <vt:lpstr>Preferansene og valg av område</vt:lpstr>
      <vt:lpstr>Hoved konklusjoner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Samfunnanalytik og offentlig kjenester</dc:title>
  <dc:creator>Sina Furkan Ôzdemir</dc:creator>
  <cp:lastModifiedBy>Sina Furkan Özdemir</cp:lastModifiedBy>
  <cp:revision>21</cp:revision>
  <dcterms:created xsi:type="dcterms:W3CDTF">2023-11-17T08:21:46Z</dcterms:created>
  <dcterms:modified xsi:type="dcterms:W3CDTF">2024-08-22T14:50:06Z</dcterms:modified>
</cp:coreProperties>
</file>